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oboto Slab"/>
      <p:regular r:id="rId12"/>
      <p:bold r:id="rId13"/>
    </p:embeddedFont>
    <p:embeddedFont>
      <p:font typeface="Architects Daughter"/>
      <p:regular r:id="rId14"/>
    </p:embeddedFon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Slab-bold.fntdata"/><Relationship Id="rId12" Type="http://schemas.openxmlformats.org/officeDocument/2006/relationships/font" Target="fonts/RobotoSlab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font" Target="fonts/ArchitectsDaughter-regular.fntdata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c6779ec12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gc6779ec124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c869b1c22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c869b1c22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c6779ec12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c6779ec12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c869b1c22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c869b1c22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c637be3bb9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c637be3bb9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c637be3bb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c637be3bb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3"/>
          <p:cNvSpPr txBox="1"/>
          <p:nvPr>
            <p:ph type="title"/>
          </p:nvPr>
        </p:nvSpPr>
        <p:spPr>
          <a:xfrm>
            <a:off x="1944694" y="468083"/>
            <a:ext cx="6684000" cy="9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61" name="Google Shape;61;p13"/>
          <p:cNvSpPr txBox="1"/>
          <p:nvPr>
            <p:ph idx="1" type="body"/>
          </p:nvPr>
        </p:nvSpPr>
        <p:spPr>
          <a:xfrm>
            <a:off x="1941909" y="1600200"/>
            <a:ext cx="6686700" cy="2833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spcBef>
                <a:spcPts val="80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rtl="0" algn="l">
              <a:spcBef>
                <a:spcPts val="8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l">
              <a:spcBef>
                <a:spcPts val="8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l">
              <a:spcBef>
                <a:spcPts val="8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l">
              <a:spcBef>
                <a:spcPts val="8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l">
              <a:spcBef>
                <a:spcPts val="8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l">
              <a:spcBef>
                <a:spcPts val="8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l">
              <a:spcBef>
                <a:spcPts val="8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l">
              <a:spcBef>
                <a:spcPts val="80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2" name="Google Shape;62;p13"/>
          <p:cNvSpPr txBox="1"/>
          <p:nvPr>
            <p:ph idx="10" type="dt"/>
          </p:nvPr>
        </p:nvSpPr>
        <p:spPr>
          <a:xfrm>
            <a:off x="7771209" y="4597828"/>
            <a:ext cx="8598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63" name="Google Shape;63;p13"/>
          <p:cNvSpPr txBox="1"/>
          <p:nvPr>
            <p:ph idx="11" type="ftr"/>
          </p:nvPr>
        </p:nvSpPr>
        <p:spPr>
          <a:xfrm>
            <a:off x="1941909" y="4601856"/>
            <a:ext cx="571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64" name="Google Shape;64;p13"/>
          <p:cNvSpPr/>
          <p:nvPr/>
        </p:nvSpPr>
        <p:spPr>
          <a:xfrm flipH="1" rot="10800000">
            <a:off x="-3142" y="535779"/>
            <a:ext cx="1191397" cy="380475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 txBox="1"/>
          <p:nvPr>
            <p:ph idx="12" type="sldNum"/>
          </p:nvPr>
        </p:nvSpPr>
        <p:spPr>
          <a:xfrm>
            <a:off x="398859" y="590836"/>
            <a:ext cx="58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ts val="1500"/>
              <a:buFont typeface="Century Gothic"/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ts val="1500"/>
              <a:buFont typeface="Century Gothic"/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ts val="1500"/>
              <a:buFont typeface="Century Gothic"/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ts val="1500"/>
              <a:buFont typeface="Century Gothic"/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ts val="1500"/>
              <a:buFont typeface="Century Gothic"/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ts val="1500"/>
              <a:buFont typeface="Century Gothic"/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ts val="1500"/>
              <a:buFont typeface="Century Gothic"/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ts val="1500"/>
              <a:buFont typeface="Century Gothic"/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ts val="1500"/>
              <a:buFont typeface="Century Gothic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5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mc:AlternateContent>
    <mc:Choice Requires="p14">
      <p:transition p14:dur="100">
        <p:fade thruBlk="1"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w73qjYtq0sg" TargetMode="External"/><Relationship Id="rId4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WTL_h2oC5mo" TargetMode="Externa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1193799" y="82550"/>
            <a:ext cx="71967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Libre Baskerville"/>
              <a:buNone/>
            </a:pPr>
            <a:r>
              <a:rPr b="1" lang="en" sz="4100">
                <a:solidFill>
                  <a:srgbClr val="0000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Log in to your computer</a:t>
            </a:r>
            <a:br>
              <a:rPr b="1" lang="en" sz="4100">
                <a:solidFill>
                  <a:srgbClr val="0000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</a:br>
            <a:r>
              <a:rPr b="1" lang="en" sz="4100">
                <a:solidFill>
                  <a:srgbClr val="0000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 and your Google Account </a:t>
            </a:r>
            <a:br>
              <a:rPr b="1" lang="en" sz="4100">
                <a:solidFill>
                  <a:srgbClr val="0000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</a:br>
            <a:r>
              <a:rPr b="1" lang="en" sz="4100">
                <a:solidFill>
                  <a:srgbClr val="0000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and wait for further instructions</a:t>
            </a:r>
            <a:endParaRPr>
              <a:solidFill>
                <a:srgbClr val="00000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pic>
        <p:nvPicPr>
          <p:cNvPr id="71" name="Google Shape;71;p1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68387" l="35894" r="46844" t="0"/>
          <a:stretch/>
        </p:blipFill>
        <p:spPr>
          <a:xfrm>
            <a:off x="7197975" y="82550"/>
            <a:ext cx="1883400" cy="2048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ctrTitle"/>
          </p:nvPr>
        </p:nvSpPr>
        <p:spPr>
          <a:xfrm>
            <a:off x="1473825" y="112275"/>
            <a:ext cx="70953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600">
                <a:solidFill>
                  <a:srgbClr val="0000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Formatting Google Docs</a:t>
            </a:r>
            <a:endParaRPr b="1" sz="4600">
              <a:solidFill>
                <a:srgbClr val="00000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77" name="Google Shape;77;p15"/>
          <p:cNvSpPr txBox="1"/>
          <p:nvPr>
            <p:ph idx="1" type="subTitle"/>
          </p:nvPr>
        </p:nvSpPr>
        <p:spPr>
          <a:xfrm>
            <a:off x="103450" y="4632000"/>
            <a:ext cx="8893200" cy="5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85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Notes &amp; Videos for Week 6 - 7 Facts About St. Patrick Format Assignment</a:t>
            </a:r>
            <a:endParaRPr b="1" sz="2685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900" u="sng">
                <a:solidFill>
                  <a:srgbClr val="0000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OBJECTIVES:</a:t>
            </a:r>
            <a:endParaRPr b="1" sz="3900" u="sng">
              <a:solidFill>
                <a:srgbClr val="00000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477800" y="1144125"/>
            <a:ext cx="8439000" cy="336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2400">
                <a:solidFill>
                  <a:srgbClr val="274E13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Students will edit a Google Doc using the following formatting tools:</a:t>
            </a:r>
            <a:endParaRPr b="1" i="1" sz="2400">
              <a:solidFill>
                <a:srgbClr val="274E13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chitects Daughter"/>
              <a:buChar char="●"/>
            </a:pPr>
            <a:r>
              <a:rPr b="1" lang="en" sz="2400">
                <a:solidFill>
                  <a:srgbClr val="0000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Format Painter</a:t>
            </a:r>
            <a:endParaRPr b="1" sz="2400">
              <a:solidFill>
                <a:srgbClr val="00000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chitects Daughter"/>
              <a:buChar char="●"/>
            </a:pPr>
            <a:r>
              <a:rPr b="1" lang="en" sz="2400">
                <a:solidFill>
                  <a:srgbClr val="0000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Font Type</a:t>
            </a:r>
            <a:endParaRPr b="1" sz="2400">
              <a:solidFill>
                <a:srgbClr val="00000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chitects Daughter"/>
              <a:buChar char="●"/>
            </a:pPr>
            <a:r>
              <a:rPr b="1" lang="en" sz="2400">
                <a:solidFill>
                  <a:srgbClr val="0000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Font Size</a:t>
            </a:r>
            <a:endParaRPr b="1" sz="2400">
              <a:solidFill>
                <a:srgbClr val="00000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chitects Daughter"/>
              <a:buChar char="●"/>
            </a:pPr>
            <a:r>
              <a:rPr b="1" lang="en" sz="2400">
                <a:solidFill>
                  <a:srgbClr val="0000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Bold &amp; Italic</a:t>
            </a:r>
            <a:endParaRPr b="1" sz="2400">
              <a:solidFill>
                <a:srgbClr val="00000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chitects Daughter"/>
              <a:buChar char="●"/>
            </a:pPr>
            <a:r>
              <a:rPr b="1" lang="en" sz="2400">
                <a:solidFill>
                  <a:srgbClr val="0000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Text Color</a:t>
            </a:r>
            <a:endParaRPr b="1" sz="2400">
              <a:solidFill>
                <a:srgbClr val="00000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chitects Daughter"/>
              <a:buChar char="●"/>
            </a:pPr>
            <a:r>
              <a:rPr b="1" lang="en" sz="2400">
                <a:solidFill>
                  <a:srgbClr val="0000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Alignment</a:t>
            </a:r>
            <a:endParaRPr b="1" sz="2400">
              <a:solidFill>
                <a:srgbClr val="00000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chitects Daughter"/>
              <a:buChar char="●"/>
            </a:pPr>
            <a:r>
              <a:rPr b="1" lang="en" sz="2400">
                <a:solidFill>
                  <a:srgbClr val="0000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Line Spacing</a:t>
            </a:r>
            <a:endParaRPr b="1" sz="2400">
              <a:solidFill>
                <a:srgbClr val="00000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chitects Daughter"/>
              <a:buChar char="●"/>
            </a:pPr>
            <a:r>
              <a:rPr b="1" lang="en" sz="2400">
                <a:solidFill>
                  <a:srgbClr val="0000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File Menu- Page Setup</a:t>
            </a:r>
            <a:endParaRPr b="1" sz="2400">
              <a:solidFill>
                <a:srgbClr val="00000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chitects Daughter"/>
              <a:buChar char="●"/>
            </a:pPr>
            <a:r>
              <a:rPr b="1" lang="en" sz="2400">
                <a:solidFill>
                  <a:srgbClr val="000000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Insert Menu - Break - Page Break</a:t>
            </a:r>
            <a:endParaRPr b="1" sz="2400">
              <a:solidFill>
                <a:srgbClr val="00000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pic>
        <p:nvPicPr>
          <p:cNvPr id="84" name="Google Shape;8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24750" y="1870025"/>
            <a:ext cx="3661375" cy="2588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7"/>
          <p:cNvPicPr preferRelativeResize="0"/>
          <p:nvPr/>
        </p:nvPicPr>
        <p:blipFill rotWithShape="1">
          <a:blip r:embed="rId3">
            <a:alphaModFix/>
          </a:blip>
          <a:srcRect b="30906" l="22728" r="22701" t="31115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n this video, you’ll learn the basics of formatting text in Google Docs. Visit https://www.gcflearnfree.org/googledocuments/formatting-text-and-adding-hyperlinks/1/ for our text-based lesson.&#10;&#10;This video includes information on:&#10;• Changing the font, font size, and text color&#10;• Using the bold, italic, and underline commands&#10;• Formatting line and paragraph spacing&#10;&#10;We hope you enjoy!" id="94" name="Google Shape;94;p18" title="Google Docs: Formatting Text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8741075" cy="4892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se often lesser-known tools in Google Docs to style and format your document quickly.&#10;&#10;Topics&#10;Adding Fonts to Google Docs and Slides&#10;Clear Formatting&#10;Paste without Formatting&#10;Switch between ALL CAPS and lowercase&#10;Text selection shortcuts&#10;Superscript &amp; Subscript&#10;Paint Formatting&#10;Text Styles (Adjusting Headings &amp; Styles)&#10;Document Outline&#10;Text hyperlinks&#10;&#10;&#10;Google docs tips and shortcuts" id="99" name="Google Shape;99;p19" title="Advanced Google Docs Text and Document  Formatting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19000"/>
            <a:ext cx="8755825" cy="491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